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074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3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6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87C5-6A7B-4B41-B6B9-EDEE06F58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BCB4-9E21-4AF2-BAB9-EB0E2A26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a.edu/nchfp/index.html" TargetMode="External"/><Relationship Id="rId2" Type="http://schemas.openxmlformats.org/officeDocument/2006/relationships/hyperlink" Target="http://www.uga.edu/nchfp/publications/publications_usd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“Organic” *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Organic agriculture is an ecological production management system that promotes and enhances biodiversity, biological cycles and soil biological activity. It is based on minimal use of off-farm inputs and on management practices that restore, maintain and enhance ecological harmony. </a:t>
            </a:r>
          </a:p>
          <a:p>
            <a:r>
              <a:rPr lang="en-US" altLang="en-US" smtClean="0"/>
              <a:t>*</a:t>
            </a:r>
            <a:r>
              <a:rPr lang="en-US" altLang="en-US" sz="1800" i="1" smtClean="0"/>
              <a:t>USDA National Organic Standards Board (1995)</a:t>
            </a:r>
          </a:p>
        </p:txBody>
      </p:sp>
    </p:spTree>
    <p:extLst>
      <p:ext uri="{BB962C8B-B14F-4D97-AF65-F5344CB8AC3E}">
        <p14:creationId xmlns:p14="http://schemas.microsoft.com/office/powerpoint/2010/main" val="1554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Best Information Source: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http://www.uga.edu/nchfp/publications/publications_usda.html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(a link on Geo 300 website)</a:t>
            </a:r>
          </a:p>
        </p:txBody>
      </p:sp>
      <p:graphicFrame>
        <p:nvGraphicFramePr>
          <p:cNvPr id="38932" name="Group 20"/>
          <p:cNvGraphicFramePr>
            <a:graphicFrameLocks noGrp="1"/>
          </p:cNvGraphicFramePr>
          <p:nvPr/>
        </p:nvGraphicFramePr>
        <p:xfrm>
          <a:off x="0" y="0"/>
          <a:ext cx="5334000" cy="1828800"/>
        </p:xfrm>
        <a:graphic>
          <a:graphicData uri="http://schemas.openxmlformats.org/drawingml/2006/table">
            <a:tbl>
              <a:tblPr/>
              <a:tblGrid>
                <a:gridCol w="268288"/>
                <a:gridCol w="5065712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  </a:t>
                      </a:r>
                      <a:r>
                        <a:rPr kumimoji="0" lang="en-US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85" name="Picture 6" descr="National Center for Home Food Preservation logo: HFP with the letter 'p' formed with the image of a pea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476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9" descr="photo collage of various fruits and veget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4791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Canned/Stored for winter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our “fruit room” we store winter</a:t>
            </a:r>
          </a:p>
          <a:p>
            <a:r>
              <a:rPr lang="en-US" dirty="0" smtClean="0"/>
              <a:t>food, some canned some fresh—like garlic, potatoes, and onions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17060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Garlic for winter</a:t>
            </a:r>
          </a:p>
          <a:p>
            <a:r>
              <a:rPr lang="en-US" dirty="0" smtClean="0"/>
              <a:t>It needs a cool</a:t>
            </a:r>
          </a:p>
          <a:p>
            <a:r>
              <a:rPr lang="en-US" dirty="0" smtClean="0"/>
              <a:t>and dry place</a:t>
            </a:r>
          </a:p>
          <a:p>
            <a:r>
              <a:rPr lang="en-US" dirty="0" smtClean="0"/>
              <a:t>to keep. It will</a:t>
            </a:r>
          </a:p>
          <a:p>
            <a:r>
              <a:rPr lang="en-US" dirty="0" smtClean="0"/>
              <a:t>last all winter.</a:t>
            </a:r>
          </a:p>
        </p:txBody>
      </p:sp>
    </p:spTree>
    <p:extLst>
      <p:ext uri="{BB962C8B-B14F-4D97-AF65-F5344CB8AC3E}">
        <p14:creationId xmlns:p14="http://schemas.microsoft.com/office/powerpoint/2010/main" val="20118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About 80 pounds of </a:t>
            </a:r>
            <a:r>
              <a:rPr lang="en-US" sz="2000" dirty="0" smtClean="0">
                <a:solidFill>
                  <a:schemeClr val="bg1"/>
                </a:solidFill>
              </a:rPr>
              <a:t>potatoes </a:t>
            </a:r>
            <a:r>
              <a:rPr lang="en-US" sz="2000" dirty="0" smtClean="0">
                <a:solidFill>
                  <a:schemeClr val="bg1"/>
                </a:solidFill>
              </a:rPr>
              <a:t>2017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Three varieties.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152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About 80 pounds of onions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Three varieties—yellow, red,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and white. Mostly yellow.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Organic Labeling Processed Food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100% Organic“ = only organic ingredients</a:t>
            </a:r>
          </a:p>
          <a:p>
            <a:pPr eaLnBrk="1" hangingPunct="1"/>
            <a:r>
              <a:rPr lang="en-US" altLang="en-US" smtClean="0"/>
              <a:t>Organic” = 95%+ organic ingredients</a:t>
            </a:r>
          </a:p>
          <a:p>
            <a:pPr eaLnBrk="1" hangingPunct="1"/>
            <a:r>
              <a:rPr lang="en-US" altLang="en-US" smtClean="0"/>
              <a:t>“Made With Organic Ingredients” = 70%+ 	organic ingredients</a:t>
            </a:r>
          </a:p>
          <a:p>
            <a:pPr eaLnBrk="1" hangingPunct="1"/>
            <a:r>
              <a:rPr lang="en-US" altLang="en-US" smtClean="0"/>
              <a:t>“Contains Organic ___________” listed in 	“Ingredients” on container.</a:t>
            </a:r>
          </a:p>
        </p:txBody>
      </p:sp>
    </p:spTree>
    <p:extLst>
      <p:ext uri="{BB962C8B-B14F-4D97-AF65-F5344CB8AC3E}">
        <p14:creationId xmlns:p14="http://schemas.microsoft.com/office/powerpoint/2010/main" val="28932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Organic Processing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Organic and non-organic </a:t>
            </a:r>
            <a:r>
              <a:rPr lang="en-US" altLang="en-US" b="1" smtClean="0"/>
              <a:t>produce</a:t>
            </a:r>
            <a:r>
              <a:rPr lang="en-US" altLang="en-US" smtClean="0"/>
              <a:t> can’t touch anywhere in the pipeline from harvesting to the produce displays in store.</a:t>
            </a:r>
          </a:p>
          <a:p>
            <a:pPr eaLnBrk="1" hangingPunct="1"/>
            <a:r>
              <a:rPr lang="en-US" altLang="en-US" smtClean="0"/>
              <a:t>All growers, handlers, and processors must be certified by USDA </a:t>
            </a:r>
          </a:p>
        </p:txBody>
      </p:sp>
    </p:spTree>
    <p:extLst>
      <p:ext uri="{BB962C8B-B14F-4D97-AF65-F5344CB8AC3E}">
        <p14:creationId xmlns:p14="http://schemas.microsoft.com/office/powerpoint/2010/main" val="2321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Two Processing Methods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2800" b="1" dirty="0" smtClean="0"/>
              <a:t>Water  (or Steam) Bath </a:t>
            </a:r>
          </a:p>
          <a:p>
            <a:pPr algn="ctr"/>
            <a:r>
              <a:rPr lang="en-US" altLang="en-US" sz="2800" b="1" dirty="0" smtClean="0"/>
              <a:t>High Acid—jam, jelly, fruit &amp; pickled stuff</a:t>
            </a:r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Immerse jars in boiling water or steam bath</a:t>
            </a:r>
          </a:p>
          <a:p>
            <a:pPr lvl="2"/>
            <a:r>
              <a:rPr lang="en-US" altLang="en-US" sz="2000" b="1" dirty="0" smtClean="0"/>
              <a:t>—212 F degrees </a:t>
            </a:r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Follow timing directions (“Stocking Up” = Good Book)</a:t>
            </a:r>
          </a:p>
          <a:p>
            <a:pPr lvl="2"/>
            <a:r>
              <a:rPr lang="en-US" altLang="en-US" sz="2000" b="1" dirty="0" smtClean="0"/>
              <a:t>Usually about 20 minutes pints, 25 minutes quarts</a:t>
            </a:r>
          </a:p>
          <a:p>
            <a:endParaRPr lang="en-US" altLang="en-US" sz="2000" dirty="0" smtClean="0"/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2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554162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+mn-lt"/>
                <a:ea typeface="+mn-ea"/>
                <a:cs typeface="+mn-cs"/>
              </a:rPr>
              <a:t>Water/Steam </a:t>
            </a:r>
            <a:r>
              <a:rPr lang="en-US" altLang="en-US" sz="2800" b="1" dirty="0">
                <a:latin typeface="+mn-lt"/>
                <a:ea typeface="+mn-ea"/>
                <a:cs typeface="+mn-cs"/>
              </a:rPr>
              <a:t>Bath-High </a:t>
            </a:r>
            <a:r>
              <a:rPr lang="en-US" altLang="en-US" sz="2800" b="1" dirty="0" smtClean="0">
                <a:latin typeface="+mn-lt"/>
                <a:ea typeface="+mn-ea"/>
                <a:cs typeface="+mn-cs"/>
              </a:rPr>
              <a:t>Acid Examples</a:t>
            </a:r>
            <a:endParaRPr lang="en-US" alt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Begin simple—</a:t>
            </a:r>
            <a:r>
              <a:rPr lang="en-US" altLang="en-US" b="1" i="1" dirty="0" smtClean="0"/>
              <a:t>Jelly</a:t>
            </a:r>
            <a:r>
              <a:rPr lang="en-US" altLang="en-US" dirty="0" smtClean="0"/>
              <a:t> and </a:t>
            </a:r>
            <a:r>
              <a:rPr lang="en-US" altLang="en-US" b="1" i="1" dirty="0" smtClean="0"/>
              <a:t>Jam</a:t>
            </a:r>
            <a:r>
              <a:rPr lang="en-US" altLang="en-US" dirty="0" smtClean="0"/>
              <a:t>, you can’t hurt yourself</a:t>
            </a:r>
          </a:p>
          <a:p>
            <a:pPr eaLnBrk="1" hangingPunct="1"/>
            <a:r>
              <a:rPr lang="en-US" altLang="en-US" dirty="0" smtClean="0"/>
              <a:t>Pickles</a:t>
            </a:r>
          </a:p>
          <a:p>
            <a:pPr eaLnBrk="1" hangingPunct="1"/>
            <a:r>
              <a:rPr lang="en-US" altLang="en-US" dirty="0" smtClean="0"/>
              <a:t>Fruit—peaches, pears, apricots</a:t>
            </a:r>
          </a:p>
          <a:p>
            <a:pPr eaLnBrk="1" hangingPunct="1"/>
            <a:r>
              <a:rPr lang="en-US" altLang="en-US" dirty="0" smtClean="0"/>
              <a:t>Catsup (Ketchup?)</a:t>
            </a:r>
          </a:p>
          <a:p>
            <a:pPr eaLnBrk="1" hangingPunct="1"/>
            <a:r>
              <a:rPr lang="en-US" altLang="en-US" dirty="0" smtClean="0"/>
              <a:t>Whole tomatoes and sauce and paste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/>
              <a:t>Two Processing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z="2800" b="1" dirty="0" smtClean="0"/>
              <a:t>Pressure Cooker </a:t>
            </a:r>
          </a:p>
          <a:p>
            <a:pPr algn="ctr"/>
            <a:r>
              <a:rPr lang="en-US" altLang="en-US" sz="2800" b="1" dirty="0" smtClean="0"/>
              <a:t>Low Acid—Vegetables mostly</a:t>
            </a:r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Place j</a:t>
            </a:r>
            <a:r>
              <a:rPr lang="en-US" altLang="en-US" sz="2400" b="1" dirty="0" smtClean="0"/>
              <a:t>ars </a:t>
            </a:r>
            <a:r>
              <a:rPr lang="en-US" altLang="en-US" sz="2400" b="1" dirty="0" smtClean="0"/>
              <a:t>in Pressure </a:t>
            </a:r>
            <a:r>
              <a:rPr lang="en-US" altLang="en-US" sz="2400" b="1" dirty="0" smtClean="0"/>
              <a:t>Cooker in 2 inches of water, </a:t>
            </a:r>
            <a:r>
              <a:rPr lang="en-US" altLang="en-US" sz="2400" b="1" dirty="0" smtClean="0"/>
              <a:t>use 10psi = 240 degrees—kills more bacteria</a:t>
            </a:r>
            <a:endParaRPr lang="en-US" altLang="en-US" sz="2000" b="1" dirty="0" smtClean="0"/>
          </a:p>
          <a:p>
            <a:pPr lvl="1"/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Follow timing directions (“Stocking Up” = Good Book)</a:t>
            </a:r>
          </a:p>
          <a:p>
            <a:pPr lvl="2"/>
            <a:r>
              <a:rPr lang="en-US" altLang="en-US" sz="2000" b="1" dirty="0" smtClean="0"/>
              <a:t>Usually about 20 minutes pints, 25 minutes quarts</a:t>
            </a:r>
          </a:p>
          <a:p>
            <a:endParaRPr lang="en-US" altLang="en-US" sz="2000" dirty="0" smtClean="0"/>
          </a:p>
          <a:p>
            <a:pPr lvl="2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3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9351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Pressure </a:t>
            </a:r>
            <a:r>
              <a:rPr lang="en-US" altLang="en-US" sz="2800" b="1" dirty="0" smtClean="0"/>
              <a:t>Cooker-Low </a:t>
            </a:r>
            <a:r>
              <a:rPr lang="en-US" altLang="en-US" sz="2800" b="1" dirty="0" smtClean="0"/>
              <a:t>Acid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Examples--Vegetables mostly</a:t>
            </a:r>
            <a:endParaRPr lang="en-US" altLang="en-US" sz="2800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305800" cy="3048000"/>
          </a:xfrm>
        </p:spPr>
        <p:txBody>
          <a:bodyPr/>
          <a:lstStyle/>
          <a:p>
            <a:pPr eaLnBrk="1" hangingPunct="1"/>
            <a:r>
              <a:rPr lang="en-US" altLang="en-US" sz="2400" b="1" i="1" smtClean="0"/>
              <a:t>Spaghetti Sauce—Your own tomatoes, garlic, onions, celery.</a:t>
            </a:r>
          </a:p>
          <a:p>
            <a:pPr eaLnBrk="1" hangingPunct="1"/>
            <a:r>
              <a:rPr lang="en-US" altLang="en-US" sz="2400" b="1" i="1" smtClean="0"/>
              <a:t>Salsa</a:t>
            </a:r>
          </a:p>
          <a:p>
            <a:pPr eaLnBrk="1" hangingPunct="1"/>
            <a:r>
              <a:rPr lang="en-US" altLang="en-US" sz="2400" b="1" i="1" smtClean="0"/>
              <a:t>Green Beans</a:t>
            </a:r>
          </a:p>
          <a:p>
            <a:pPr eaLnBrk="1" hangingPunct="1"/>
            <a:r>
              <a:rPr lang="en-US" altLang="en-US" sz="2400" b="1" i="1" smtClean="0"/>
              <a:t>Beets</a:t>
            </a:r>
          </a:p>
          <a:p>
            <a:pPr eaLnBrk="1" hangingPunct="1"/>
            <a:r>
              <a:rPr lang="en-US" altLang="en-US" sz="2400" b="1" i="1" smtClean="0"/>
              <a:t>Zucchini in Sauce</a:t>
            </a:r>
          </a:p>
        </p:txBody>
      </p:sp>
    </p:spTree>
    <p:extLst>
      <p:ext uri="{BB962C8B-B14F-4D97-AF65-F5344CB8AC3E}">
        <p14:creationId xmlns:p14="http://schemas.microsoft.com/office/powerpoint/2010/main" val="22921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Preserving your own food </a:t>
            </a:r>
            <a:br>
              <a:rPr lang="en-US" altLang="en-US" sz="2800" b="1" smtClean="0"/>
            </a:br>
            <a:r>
              <a:rPr lang="en-US" altLang="en-US" sz="2800" b="1" smtClean="0"/>
              <a:t>Freezer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Save fruit pulp and juice to make jam/jelly in the winter.</a:t>
            </a:r>
          </a:p>
          <a:p>
            <a:pPr eaLnBrk="1" hangingPunct="1">
              <a:defRPr/>
            </a:pPr>
            <a:r>
              <a:rPr lang="en-US" altLang="en-US" sz="2400" dirty="0" smtClean="0"/>
              <a:t>Freeze strawberries and blueberries </a:t>
            </a:r>
          </a:p>
          <a:p>
            <a:pPr eaLnBrk="1" hangingPunct="1">
              <a:defRPr/>
            </a:pPr>
            <a:r>
              <a:rPr lang="en-US" altLang="en-US" sz="2400" dirty="0"/>
              <a:t>F</a:t>
            </a:r>
            <a:r>
              <a:rPr lang="en-US" altLang="en-US" sz="2400" dirty="0" smtClean="0"/>
              <a:t>reeze chicken stock from home grown chickens</a:t>
            </a:r>
          </a:p>
          <a:p>
            <a:pPr eaLnBrk="1" hangingPunct="1">
              <a:defRPr/>
            </a:pPr>
            <a:r>
              <a:rPr lang="en-US" altLang="en-US" sz="2400" dirty="0" smtClean="0"/>
              <a:t>When I make chili or soup, I double or triple the recipe and freeze surplus.</a:t>
            </a:r>
          </a:p>
          <a:p>
            <a:pPr eaLnBrk="1" hangingPunct="1">
              <a:defRPr/>
            </a:pPr>
            <a:r>
              <a:rPr lang="en-US" altLang="en-US" sz="2400" dirty="0" smtClean="0"/>
              <a:t>Easiest way to preserve salsa</a:t>
            </a:r>
          </a:p>
          <a:p>
            <a:pPr eaLnBrk="1" hangingPunct="1">
              <a:defRPr/>
            </a:pPr>
            <a:r>
              <a:rPr lang="en-US" altLang="en-US" sz="2400" dirty="0" smtClean="0"/>
              <a:t>slice and freeze sweet and hot peppers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/>
              <a:t>Most freezer stuff is good for months, meat with fat deteriorates more quickly.</a:t>
            </a:r>
          </a:p>
        </p:txBody>
      </p:sp>
    </p:spTree>
    <p:extLst>
      <p:ext uri="{BB962C8B-B14F-4D97-AF65-F5344CB8AC3E}">
        <p14:creationId xmlns:p14="http://schemas.microsoft.com/office/powerpoint/2010/main" val="8504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Storing whole foods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Onions, garlic, and potatoes will keep most of the winter in a cool place.</a:t>
            </a:r>
          </a:p>
          <a:p>
            <a:pPr eaLnBrk="1" hangingPunct="1"/>
            <a:r>
              <a:rPr lang="en-US" altLang="en-US" dirty="0" smtClean="0"/>
              <a:t>Apples and pears keep pretty well</a:t>
            </a:r>
          </a:p>
          <a:p>
            <a:pPr eaLnBrk="1" hangingPunct="1"/>
            <a:r>
              <a:rPr lang="en-US" altLang="en-US" dirty="0" smtClean="0"/>
              <a:t>Winter squash keeps until January</a:t>
            </a:r>
          </a:p>
        </p:txBody>
      </p:sp>
    </p:spTree>
    <p:extLst>
      <p:ext uri="{BB962C8B-B14F-4D97-AF65-F5344CB8AC3E}">
        <p14:creationId xmlns:p14="http://schemas.microsoft.com/office/powerpoint/2010/main" val="20272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450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“Organic” *</vt:lpstr>
      <vt:lpstr>Organic Labeling Processed Food</vt:lpstr>
      <vt:lpstr>Organic Processing</vt:lpstr>
      <vt:lpstr>Two Processing Methods</vt:lpstr>
      <vt:lpstr>Water/Steam Bath-High Acid Examples</vt:lpstr>
      <vt:lpstr>Two Processing Methods</vt:lpstr>
      <vt:lpstr>Pressure Cooker-Low Acid Examples--Vegetables mostly</vt:lpstr>
      <vt:lpstr>Preserving your own food  Freezer</vt:lpstr>
      <vt:lpstr>Storing whole foods</vt:lpstr>
      <vt:lpstr>Best Information Source:</vt:lpstr>
      <vt:lpstr>Canned/Stored for 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“Organic” *</dc:title>
  <dc:creator>Steve</dc:creator>
  <cp:lastModifiedBy>cooks</cp:lastModifiedBy>
  <cp:revision>2</cp:revision>
  <dcterms:created xsi:type="dcterms:W3CDTF">2018-01-31T16:11:55Z</dcterms:created>
  <dcterms:modified xsi:type="dcterms:W3CDTF">2018-10-17T20:11:28Z</dcterms:modified>
</cp:coreProperties>
</file>